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74" r:id="rId3"/>
    <p:sldId id="258" r:id="rId4"/>
    <p:sldId id="259" r:id="rId5"/>
    <p:sldId id="268" r:id="rId6"/>
    <p:sldId id="269" r:id="rId7"/>
    <p:sldId id="270" r:id="rId8"/>
    <p:sldId id="261" r:id="rId9"/>
    <p:sldId id="262" r:id="rId10"/>
    <p:sldId id="263" r:id="rId11"/>
    <p:sldId id="271" r:id="rId12"/>
    <p:sldId id="272" r:id="rId13"/>
    <p:sldId id="273" r:id="rId14"/>
    <p:sldId id="265" r:id="rId15"/>
    <p:sldId id="266"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B40777-F2AD-4CB6-B484-396F0E916F0C}"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34684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40777-F2AD-4CB6-B484-396F0E916F0C}"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89482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40777-F2AD-4CB6-B484-396F0E916F0C}"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2131172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40777-F2AD-4CB6-B484-396F0E916F0C}"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7DE46C1-979A-4E41-9450-47849D3DD3D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58285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40777-F2AD-4CB6-B484-396F0E916F0C}"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440016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7B40777-F2AD-4CB6-B484-396F0E916F0C}"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2066057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7B40777-F2AD-4CB6-B484-396F0E916F0C}"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576812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B40777-F2AD-4CB6-B484-396F0E916F0C}"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1007332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7B40777-F2AD-4CB6-B484-396F0E916F0C}" type="datetimeFigureOut">
              <a:rPr lang="en-US" smtClean="0"/>
              <a:t>10/17/2017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7DE46C1-979A-4E41-9450-47849D3DD3D8}" type="slidenum">
              <a:rPr lang="en-US" smtClean="0"/>
              <a:t>‹#›</a:t>
            </a:fld>
            <a:endParaRPr lang="en-US"/>
          </a:p>
        </p:txBody>
      </p:sp>
    </p:spTree>
    <p:extLst>
      <p:ext uri="{BB962C8B-B14F-4D97-AF65-F5344CB8AC3E}">
        <p14:creationId xmlns:p14="http://schemas.microsoft.com/office/powerpoint/2010/main" val="301008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B40777-F2AD-4CB6-B484-396F0E916F0C}"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6309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B40777-F2AD-4CB6-B484-396F0E916F0C}"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8078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B40777-F2AD-4CB6-B484-396F0E916F0C}"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200706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B40777-F2AD-4CB6-B484-396F0E916F0C}"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14777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B40777-F2AD-4CB6-B484-396F0E916F0C}"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379532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7B40777-F2AD-4CB6-B484-396F0E916F0C}" type="datetimeFigureOut">
              <a:rPr lang="en-US" smtClean="0"/>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840150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40777-F2AD-4CB6-B484-396F0E916F0C}"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168853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40777-F2AD-4CB6-B484-396F0E916F0C}"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E46C1-979A-4E41-9450-47849D3DD3D8}" type="slidenum">
              <a:rPr lang="en-US" smtClean="0"/>
              <a:t>‹#›</a:t>
            </a:fld>
            <a:endParaRPr lang="en-US"/>
          </a:p>
        </p:txBody>
      </p:sp>
    </p:spTree>
    <p:extLst>
      <p:ext uri="{BB962C8B-B14F-4D97-AF65-F5344CB8AC3E}">
        <p14:creationId xmlns:p14="http://schemas.microsoft.com/office/powerpoint/2010/main" val="95486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7B40777-F2AD-4CB6-B484-396F0E916F0C}" type="datetimeFigureOut">
              <a:rPr lang="en-US" smtClean="0"/>
              <a:t>10/17/2017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7DE46C1-979A-4E41-9450-47849D3DD3D8}" type="slidenum">
              <a:rPr lang="en-US" smtClean="0"/>
              <a:t>‹#›</a:t>
            </a:fld>
            <a:endParaRPr lang="en-US"/>
          </a:p>
        </p:txBody>
      </p:sp>
    </p:spTree>
    <p:extLst>
      <p:ext uri="{BB962C8B-B14F-4D97-AF65-F5344CB8AC3E}">
        <p14:creationId xmlns:p14="http://schemas.microsoft.com/office/powerpoint/2010/main" val="6526318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Modern Rhetoric</a:t>
            </a:r>
            <a:endParaRPr lang="en-US" dirty="0"/>
          </a:p>
        </p:txBody>
      </p:sp>
      <p:sp>
        <p:nvSpPr>
          <p:cNvPr id="7" name="Subtitle 6"/>
          <p:cNvSpPr>
            <a:spLocks noGrp="1"/>
          </p:cNvSpPr>
          <p:nvPr>
            <p:ph type="subTitle" idx="1"/>
          </p:nvPr>
        </p:nvSpPr>
        <p:spPr/>
        <p:txBody>
          <a:bodyPr>
            <a:normAutofit lnSpcReduction="10000"/>
          </a:bodyPr>
          <a:lstStyle/>
          <a:p>
            <a:r>
              <a:rPr lang="en-US" dirty="0" smtClean="0"/>
              <a:t>September 25, 2017</a:t>
            </a:r>
          </a:p>
          <a:p>
            <a:r>
              <a:rPr lang="en-US" dirty="0"/>
              <a:t>AP English 3</a:t>
            </a:r>
          </a:p>
          <a:p>
            <a:r>
              <a:rPr lang="en-US" dirty="0" smtClean="0"/>
              <a:t>Mr. Bell</a:t>
            </a:r>
          </a:p>
        </p:txBody>
      </p:sp>
    </p:spTree>
    <p:extLst>
      <p:ext uri="{BB962C8B-B14F-4D97-AF65-F5344CB8AC3E}">
        <p14:creationId xmlns:p14="http://schemas.microsoft.com/office/powerpoint/2010/main" val="457197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Stephen </a:t>
            </a:r>
            <a:r>
              <a:rPr lang="en-US" dirty="0" err="1" smtClean="0"/>
              <a:t>Toulmin</a:t>
            </a:r>
            <a:endParaRPr lang="en-US" dirty="0"/>
          </a:p>
        </p:txBody>
      </p:sp>
      <p:sp>
        <p:nvSpPr>
          <p:cNvPr id="3" name="Content Placeholder 2"/>
          <p:cNvSpPr>
            <a:spLocks noGrp="1"/>
          </p:cNvSpPr>
          <p:nvPr>
            <p:ph idx="1"/>
          </p:nvPr>
        </p:nvSpPr>
        <p:spPr/>
        <p:txBody>
          <a:bodyPr>
            <a:noAutofit/>
          </a:bodyPr>
          <a:lstStyle/>
          <a:p>
            <a:r>
              <a:rPr lang="en-US" sz="3200" dirty="0" smtClean="0"/>
              <a:t>In 1958, Stephen </a:t>
            </a:r>
            <a:r>
              <a:rPr lang="en-US" sz="3200" dirty="0" err="1" smtClean="0"/>
              <a:t>Toulmin</a:t>
            </a:r>
            <a:r>
              <a:rPr lang="en-US" sz="3200" dirty="0" smtClean="0"/>
              <a:t> published a book titled </a:t>
            </a:r>
            <a:r>
              <a:rPr lang="en-US" sz="3200" i="1" dirty="0" smtClean="0"/>
              <a:t>The Uses of Argument,</a:t>
            </a:r>
            <a:r>
              <a:rPr lang="en-US" sz="3200" dirty="0" smtClean="0"/>
              <a:t> which has greatly influenced the study of both </a:t>
            </a:r>
            <a:r>
              <a:rPr lang="en-US" sz="3200" dirty="0" err="1" smtClean="0"/>
              <a:t>analyxing</a:t>
            </a:r>
            <a:r>
              <a:rPr lang="en-US" sz="3200" dirty="0" smtClean="0"/>
              <a:t> and creating arguments. </a:t>
            </a:r>
            <a:r>
              <a:rPr lang="en-US" sz="3200" dirty="0" err="1" smtClean="0"/>
              <a:t>Toulmin’s</a:t>
            </a:r>
            <a:r>
              <a:rPr lang="en-US" sz="3200" dirty="0" smtClean="0"/>
              <a:t> scheme was developed for use in the courtroom as a practical tool for persuading judges and juries. The model does not attempt to prove, but it gives good reasons and persuasive arguments.</a:t>
            </a:r>
            <a:endParaRPr lang="en-US" sz="3200" i="1" dirty="0"/>
          </a:p>
        </p:txBody>
      </p:sp>
    </p:spTree>
    <p:extLst>
      <p:ext uri="{BB962C8B-B14F-4D97-AF65-F5344CB8AC3E}">
        <p14:creationId xmlns:p14="http://schemas.microsoft.com/office/powerpoint/2010/main" val="1861700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Content Placeholder 2"/>
          <p:cNvSpPr>
            <a:spLocks noGrp="1"/>
          </p:cNvSpPr>
          <p:nvPr>
            <p:ph idx="1"/>
          </p:nvPr>
        </p:nvSpPr>
        <p:spPr/>
        <p:txBody>
          <a:bodyPr>
            <a:normAutofit/>
          </a:bodyPr>
          <a:lstStyle/>
          <a:p>
            <a:pPr lvl="0"/>
            <a:r>
              <a:rPr lang="en-US" sz="3200" b="1" dirty="0">
                <a:solidFill>
                  <a:prstClr val="white"/>
                </a:solidFill>
                <a:effectLst>
                  <a:outerShdw blurRad="50800" dist="50800" dir="5400000" algn="ctr" rotWithShape="0">
                    <a:prstClr val="black"/>
                  </a:outerShdw>
                </a:effectLst>
              </a:rPr>
              <a:t>Claim: In the </a:t>
            </a:r>
            <a:r>
              <a:rPr lang="en-US" sz="3200" b="1" dirty="0" err="1">
                <a:solidFill>
                  <a:prstClr val="white"/>
                </a:solidFill>
                <a:effectLst>
                  <a:outerShdw blurRad="50800" dist="50800" dir="5400000" algn="ctr" rotWithShape="0">
                    <a:prstClr val="black"/>
                  </a:outerShdw>
                </a:effectLst>
              </a:rPr>
              <a:t>Toulmin</a:t>
            </a:r>
            <a:r>
              <a:rPr lang="en-US" sz="3200" b="1" dirty="0">
                <a:solidFill>
                  <a:prstClr val="white"/>
                </a:solidFill>
                <a:effectLst>
                  <a:outerShdw blurRad="50800" dist="50800" dir="5400000" algn="ctr" rotWithShape="0">
                    <a:prstClr val="black"/>
                  </a:outerShdw>
                </a:effectLst>
              </a:rPr>
              <a:t> scheme, a claim is a  statement of position, a stand, or what you may have come to know as a thesis statement. A claim is an arguable statement. It is not a statement of the obvious, it presents an issue about which reasonable people might disagree.</a:t>
            </a:r>
          </a:p>
        </p:txBody>
      </p:sp>
    </p:spTree>
    <p:extLst>
      <p:ext uri="{BB962C8B-B14F-4D97-AF65-F5344CB8AC3E}">
        <p14:creationId xmlns:p14="http://schemas.microsoft.com/office/powerpoint/2010/main" val="3971754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white"/>
                </a:solidFill>
                <a:effectLst>
                  <a:outerShdw blurRad="50800" dist="50800" dir="5400000" algn="ctr" rotWithShape="0">
                    <a:prstClr val="black"/>
                  </a:outerShdw>
                </a:effectLst>
              </a:rPr>
              <a:t>Reasons</a:t>
            </a:r>
            <a:endParaRPr lang="en-US" dirty="0"/>
          </a:p>
        </p:txBody>
      </p:sp>
      <p:sp>
        <p:nvSpPr>
          <p:cNvPr id="3" name="Content Placeholder 2"/>
          <p:cNvSpPr>
            <a:spLocks noGrp="1"/>
          </p:cNvSpPr>
          <p:nvPr>
            <p:ph idx="1"/>
          </p:nvPr>
        </p:nvSpPr>
        <p:spPr/>
        <p:txBody>
          <a:bodyPr>
            <a:normAutofit/>
          </a:bodyPr>
          <a:lstStyle/>
          <a:p>
            <a:pPr lvl="0"/>
            <a:r>
              <a:rPr lang="en-US" sz="3600" b="1" dirty="0" smtClean="0">
                <a:solidFill>
                  <a:prstClr val="white"/>
                </a:solidFill>
                <a:effectLst>
                  <a:outerShdw blurRad="50800" dist="50800" dir="5400000" algn="ctr" rotWithShape="0">
                    <a:prstClr val="black"/>
                  </a:outerShdw>
                </a:effectLst>
              </a:rPr>
              <a:t>Reasons </a:t>
            </a:r>
            <a:r>
              <a:rPr lang="en-US" sz="3600" b="1" dirty="0">
                <a:solidFill>
                  <a:prstClr val="white"/>
                </a:solidFill>
                <a:effectLst>
                  <a:outerShdw blurRad="50800" dist="50800" dir="5400000" algn="ctr" rotWithShape="0">
                    <a:prstClr val="black"/>
                  </a:outerShdw>
                </a:effectLst>
              </a:rPr>
              <a:t>support the claim. An individual claim may have many supporting reasons for an argument.</a:t>
            </a:r>
          </a:p>
        </p:txBody>
      </p:sp>
    </p:spTree>
    <p:extLst>
      <p:ext uri="{BB962C8B-B14F-4D97-AF65-F5344CB8AC3E}">
        <p14:creationId xmlns:p14="http://schemas.microsoft.com/office/powerpoint/2010/main" val="2886279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white"/>
                </a:solidFill>
                <a:effectLst>
                  <a:outerShdw blurRad="50800" dist="50800" dir="5400000" algn="ctr" rotWithShape="0">
                    <a:prstClr val="black"/>
                  </a:outerShdw>
                </a:effectLst>
              </a:rPr>
              <a:t>Warrant </a:t>
            </a:r>
            <a:endParaRPr lang="en-US" dirty="0"/>
          </a:p>
        </p:txBody>
      </p:sp>
      <p:sp>
        <p:nvSpPr>
          <p:cNvPr id="3" name="Content Placeholder 2"/>
          <p:cNvSpPr>
            <a:spLocks noGrp="1"/>
          </p:cNvSpPr>
          <p:nvPr>
            <p:ph idx="1"/>
          </p:nvPr>
        </p:nvSpPr>
        <p:spPr/>
        <p:txBody>
          <a:bodyPr>
            <a:noAutofit/>
          </a:bodyPr>
          <a:lstStyle/>
          <a:p>
            <a:pPr lvl="0"/>
            <a:r>
              <a:rPr lang="en-US" sz="3200" b="1" dirty="0" smtClean="0">
                <a:solidFill>
                  <a:prstClr val="white"/>
                </a:solidFill>
                <a:effectLst>
                  <a:outerShdw blurRad="50800" dist="50800" dir="5400000" algn="ctr" rotWithShape="0">
                    <a:prstClr val="black"/>
                  </a:outerShdw>
                </a:effectLst>
              </a:rPr>
              <a:t>The </a:t>
            </a:r>
            <a:r>
              <a:rPr lang="en-US" sz="3200" b="1" dirty="0">
                <a:solidFill>
                  <a:prstClr val="white"/>
                </a:solidFill>
                <a:effectLst>
                  <a:outerShdw blurRad="50800" dist="50800" dir="5400000" algn="ctr" rotWithShape="0">
                    <a:prstClr val="black"/>
                  </a:outerShdw>
                </a:effectLst>
              </a:rPr>
              <a:t>warrant is the unstated assumption that makes the enthymeme work. The audience must accept the warrant in order to find the argument persuasive. The warrant is often the most vulnerable part of an argument because it appeal to the values and beliefs of an audience, which can be difficult to determine.</a:t>
            </a:r>
          </a:p>
        </p:txBody>
      </p:sp>
    </p:spTree>
    <p:extLst>
      <p:ext uri="{BB962C8B-B14F-4D97-AF65-F5344CB8AC3E}">
        <p14:creationId xmlns:p14="http://schemas.microsoft.com/office/powerpoint/2010/main" val="7274638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Toulmin</a:t>
            </a:r>
            <a:endParaRPr lang="en-US" dirty="0"/>
          </a:p>
        </p:txBody>
      </p:sp>
      <p:sp>
        <p:nvSpPr>
          <p:cNvPr id="3" name="Content Placeholder 2"/>
          <p:cNvSpPr>
            <a:spLocks noGrp="1"/>
          </p:cNvSpPr>
          <p:nvPr>
            <p:ph idx="1"/>
          </p:nvPr>
        </p:nvSpPr>
        <p:spPr>
          <a:xfrm>
            <a:off x="161925" y="1971675"/>
            <a:ext cx="11772900" cy="4667250"/>
          </a:xfrm>
        </p:spPr>
        <p:txBody>
          <a:bodyPr/>
          <a:lstStyle/>
          <a:p>
            <a:r>
              <a:rPr lang="en-US" dirty="0" smtClean="0"/>
              <a:t>Grounds: Claims, reasons, and warrants represent an argument in broad outline, stated in phrases or sentences, Of course, arguments involve much more than this. The grounds provide the actual evidence in the support of the reasons. Grounds includes facts, citations from authorities, examples, and statistics. Well stated grounds make reasons more concrete for an audience.</a:t>
            </a:r>
          </a:p>
          <a:p>
            <a:r>
              <a:rPr lang="en-US" dirty="0" smtClean="0"/>
              <a:t>Backing: Supports the warrant. If an audience already accepts the unstated assumption or warrant, then backing is unnecessary. However, if the person making the argument is unclear about the warrant or unfamiliar with the values and beliefs of the audience, then the writer must provide backing to support the warrant.</a:t>
            </a:r>
            <a:endParaRPr lang="en-US" dirty="0"/>
          </a:p>
        </p:txBody>
      </p:sp>
    </p:spTree>
    <p:extLst>
      <p:ext uri="{BB962C8B-B14F-4D97-AF65-F5344CB8AC3E}">
        <p14:creationId xmlns:p14="http://schemas.microsoft.com/office/powerpoint/2010/main" val="31021655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Toulmin</a:t>
            </a:r>
            <a:endParaRPr lang="en-US" dirty="0"/>
          </a:p>
        </p:txBody>
      </p:sp>
      <p:sp>
        <p:nvSpPr>
          <p:cNvPr id="3" name="Content Placeholder 2"/>
          <p:cNvSpPr>
            <a:spLocks noGrp="1"/>
          </p:cNvSpPr>
          <p:nvPr>
            <p:ph idx="1"/>
          </p:nvPr>
        </p:nvSpPr>
        <p:spPr>
          <a:xfrm>
            <a:off x="142875" y="2028825"/>
            <a:ext cx="11772900" cy="4591050"/>
          </a:xfrm>
        </p:spPr>
        <p:txBody>
          <a:bodyPr/>
          <a:lstStyle/>
          <a:p>
            <a:r>
              <a:rPr lang="en-US" dirty="0" smtClean="0"/>
              <a:t>Conditions of Rebuttal: No argument is complete without anticipating the counter-arguments, and the conditions of rebuttal will bring up and address those counter-arguments. Rebuttal attacks the reasons and grounds and/or the warrant and backing.</a:t>
            </a:r>
          </a:p>
          <a:p>
            <a:r>
              <a:rPr lang="en-US" dirty="0" smtClean="0"/>
              <a:t>Qualifier: A qualifier limits the claim. In the real world there are few absolutes or certainties, and this applies to analyzing and making arguments, too. Terms like always and never are problematic because opponents can often find exceptions to such broad </a:t>
            </a:r>
            <a:r>
              <a:rPr lang="en-US" dirty="0"/>
              <a:t>s</a:t>
            </a:r>
            <a:r>
              <a:rPr lang="en-US" dirty="0" smtClean="0"/>
              <a:t>tatements. To remedy this situation, </a:t>
            </a:r>
            <a:r>
              <a:rPr lang="en-US" dirty="0" err="1" smtClean="0"/>
              <a:t>Toulmin</a:t>
            </a:r>
            <a:r>
              <a:rPr lang="en-US" dirty="0" smtClean="0"/>
              <a:t> introduced the qualifier which limits the scope of the claim.</a:t>
            </a:r>
            <a:endParaRPr lang="en-US" dirty="0"/>
          </a:p>
        </p:txBody>
      </p:sp>
    </p:spTree>
    <p:extLst>
      <p:ext uri="{BB962C8B-B14F-4D97-AF65-F5344CB8AC3E}">
        <p14:creationId xmlns:p14="http://schemas.microsoft.com/office/powerpoint/2010/main" val="2896519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937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Arrangement</a:t>
            </a:r>
            <a:endParaRPr lang="en-US" dirty="0"/>
          </a:p>
        </p:txBody>
      </p:sp>
      <p:sp>
        <p:nvSpPr>
          <p:cNvPr id="3" name="Content Placeholder 2"/>
          <p:cNvSpPr>
            <a:spLocks noGrp="1"/>
          </p:cNvSpPr>
          <p:nvPr>
            <p:ph idx="1"/>
          </p:nvPr>
        </p:nvSpPr>
        <p:spPr>
          <a:xfrm>
            <a:off x="216569" y="1965158"/>
            <a:ext cx="11702716" cy="4788568"/>
          </a:xfrm>
        </p:spPr>
        <p:txBody>
          <a:bodyPr/>
          <a:lstStyle/>
          <a:p>
            <a:r>
              <a:rPr lang="en-US" b="1" dirty="0" smtClean="0">
                <a:solidFill>
                  <a:schemeClr val="bg1"/>
                </a:solidFill>
              </a:rPr>
              <a:t>Exordium: Introduction. The writer gain the audience’s attention</a:t>
            </a:r>
          </a:p>
          <a:p>
            <a:r>
              <a:rPr lang="en-US" b="1" dirty="0" err="1" smtClean="0">
                <a:solidFill>
                  <a:schemeClr val="bg1"/>
                </a:solidFill>
              </a:rPr>
              <a:t>Narratio</a:t>
            </a:r>
            <a:r>
              <a:rPr lang="en-US" b="1" dirty="0" smtClean="0">
                <a:solidFill>
                  <a:schemeClr val="bg1"/>
                </a:solidFill>
              </a:rPr>
              <a:t>: </a:t>
            </a:r>
            <a:r>
              <a:rPr lang="en-US" b="1" dirty="0" smtClean="0"/>
              <a:t>Background information. The writer gives the fact of the case.</a:t>
            </a:r>
          </a:p>
          <a:p>
            <a:r>
              <a:rPr lang="en-US" b="1" dirty="0" err="1" smtClean="0">
                <a:solidFill>
                  <a:schemeClr val="bg1"/>
                </a:solidFill>
              </a:rPr>
              <a:t>Propositio</a:t>
            </a:r>
            <a:r>
              <a:rPr lang="en-US" b="1" dirty="0" smtClean="0">
                <a:solidFill>
                  <a:schemeClr val="bg1"/>
                </a:solidFill>
              </a:rPr>
              <a:t>: </a:t>
            </a:r>
            <a:r>
              <a:rPr lang="en-US" b="1" dirty="0" smtClean="0"/>
              <a:t>The proposition. </a:t>
            </a:r>
            <a:r>
              <a:rPr lang="en-US" b="1" dirty="0"/>
              <a:t>W</a:t>
            </a:r>
            <a:r>
              <a:rPr lang="en-US" b="1" dirty="0" smtClean="0"/>
              <a:t>riter presents his/her thesis or main idea.</a:t>
            </a:r>
          </a:p>
          <a:p>
            <a:r>
              <a:rPr lang="en-US" b="1" dirty="0" err="1" smtClean="0">
                <a:solidFill>
                  <a:schemeClr val="bg1"/>
                </a:solidFill>
              </a:rPr>
              <a:t>Partitio</a:t>
            </a:r>
            <a:r>
              <a:rPr lang="en-US" b="1" dirty="0" smtClean="0">
                <a:solidFill>
                  <a:schemeClr val="bg1"/>
                </a:solidFill>
              </a:rPr>
              <a:t>: The main headings or topics. The writer outlines what will follow.</a:t>
            </a:r>
          </a:p>
          <a:p>
            <a:r>
              <a:rPr lang="en-US" b="1" dirty="0" err="1" smtClean="0">
                <a:solidFill>
                  <a:schemeClr val="bg1"/>
                </a:solidFill>
              </a:rPr>
              <a:t>Confirmatio</a:t>
            </a:r>
            <a:r>
              <a:rPr lang="en-US" b="1" dirty="0" smtClean="0">
                <a:solidFill>
                  <a:schemeClr val="bg1"/>
                </a:solidFill>
              </a:rPr>
              <a:t>: </a:t>
            </a:r>
            <a:r>
              <a:rPr lang="en-US" b="1" dirty="0"/>
              <a:t>A</a:t>
            </a:r>
            <a:r>
              <a:rPr lang="en-US" b="1" dirty="0" smtClean="0"/>
              <a:t>rguments supporting the proposition. The writer gives evidence to prop up the thesis or main idea.</a:t>
            </a:r>
          </a:p>
          <a:p>
            <a:r>
              <a:rPr lang="en-US" b="1" dirty="0" err="1" smtClean="0">
                <a:solidFill>
                  <a:schemeClr val="bg1"/>
                </a:solidFill>
              </a:rPr>
              <a:t>Refutatio</a:t>
            </a:r>
            <a:r>
              <a:rPr lang="en-US" b="1" dirty="0" smtClean="0">
                <a:solidFill>
                  <a:schemeClr val="bg1"/>
                </a:solidFill>
              </a:rPr>
              <a:t>: </a:t>
            </a:r>
            <a:r>
              <a:rPr lang="en-US" b="1" dirty="0">
                <a:solidFill>
                  <a:schemeClr val="bg1"/>
                </a:solidFill>
              </a:rPr>
              <a:t>The anticipation and refutation of counter-arguments. The writer answers in advance any objections that opponents may raise.</a:t>
            </a:r>
          </a:p>
          <a:p>
            <a:r>
              <a:rPr lang="en-US" b="1" dirty="0" err="1" smtClean="0">
                <a:solidFill>
                  <a:schemeClr val="bg1"/>
                </a:solidFill>
              </a:rPr>
              <a:t>Peroratio</a:t>
            </a:r>
            <a:r>
              <a:rPr lang="en-US" b="1" dirty="0" smtClean="0">
                <a:solidFill>
                  <a:schemeClr val="bg1"/>
                </a:solidFill>
              </a:rPr>
              <a:t>: </a:t>
            </a:r>
            <a:r>
              <a:rPr lang="en-US" b="1" dirty="0" smtClean="0"/>
              <a:t>Conclusion</a:t>
            </a:r>
            <a:r>
              <a:rPr lang="en-US" b="1" dirty="0"/>
              <a:t>. The writer summarizes the chief arguments, calls for a specific response, and makes a final emotional appeal.</a:t>
            </a:r>
          </a:p>
          <a:p>
            <a:endParaRPr lang="en-US" b="1" dirty="0">
              <a:solidFill>
                <a:schemeClr val="bg1"/>
              </a:solidFill>
            </a:endParaRPr>
          </a:p>
        </p:txBody>
      </p:sp>
    </p:spTree>
    <p:extLst>
      <p:ext uri="{BB962C8B-B14F-4D97-AF65-F5344CB8AC3E}">
        <p14:creationId xmlns:p14="http://schemas.microsoft.com/office/powerpoint/2010/main" val="150370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t>
            </a:r>
            <a:endParaRPr lang="en-US" dirty="0"/>
          </a:p>
        </p:txBody>
      </p:sp>
      <p:sp>
        <p:nvSpPr>
          <p:cNvPr id="3" name="Content Placeholder 2"/>
          <p:cNvSpPr>
            <a:spLocks noGrp="1"/>
          </p:cNvSpPr>
          <p:nvPr>
            <p:ph idx="1"/>
          </p:nvPr>
        </p:nvSpPr>
        <p:spPr/>
        <p:txBody>
          <a:bodyPr>
            <a:normAutofit/>
          </a:bodyPr>
          <a:lstStyle/>
          <a:p>
            <a:r>
              <a:rPr lang="en-US" sz="3600" dirty="0" smtClean="0"/>
              <a:t>The Art of Persuasion</a:t>
            </a:r>
          </a:p>
          <a:p>
            <a:endParaRPr lang="en-US" sz="3600" dirty="0"/>
          </a:p>
          <a:p>
            <a:endParaRPr lang="en-US" sz="3600" dirty="0" smtClean="0"/>
          </a:p>
          <a:p>
            <a:pPr lvl="1"/>
            <a:endParaRPr lang="en-US" sz="3200" dirty="0"/>
          </a:p>
        </p:txBody>
      </p:sp>
    </p:spTree>
    <p:extLst>
      <p:ext uri="{BB962C8B-B14F-4D97-AF65-F5344CB8AC3E}">
        <p14:creationId xmlns:p14="http://schemas.microsoft.com/office/powerpoint/2010/main" val="32921149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867" y="152399"/>
            <a:ext cx="11743266" cy="6536267"/>
          </a:xfrm>
        </p:spPr>
      </p:pic>
    </p:spTree>
    <p:extLst>
      <p:ext uri="{BB962C8B-B14F-4D97-AF65-F5344CB8AC3E}">
        <p14:creationId xmlns:p14="http://schemas.microsoft.com/office/powerpoint/2010/main" val="33959898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Rhetorical Triangle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14501" y="2269066"/>
            <a:ext cx="3380308" cy="3598863"/>
          </a:xfrm>
        </p:spPr>
      </p:pic>
      <p:sp>
        <p:nvSpPr>
          <p:cNvPr id="5" name="TextBox 4"/>
          <p:cNvSpPr txBox="1"/>
          <p:nvPr/>
        </p:nvSpPr>
        <p:spPr>
          <a:xfrm>
            <a:off x="795867" y="2269066"/>
            <a:ext cx="4207934" cy="2862322"/>
          </a:xfrm>
          <a:prstGeom prst="rect">
            <a:avLst/>
          </a:prstGeom>
          <a:noFill/>
        </p:spPr>
        <p:txBody>
          <a:bodyPr wrap="square" rtlCol="0">
            <a:spAutoFit/>
          </a:bodyPr>
          <a:lstStyle/>
          <a:p>
            <a:r>
              <a:rPr lang="en-US" sz="3600" b="1" dirty="0" smtClean="0">
                <a:solidFill>
                  <a:schemeClr val="bg1"/>
                </a:solidFill>
              </a:rPr>
              <a:t>Writer (Ethos)</a:t>
            </a:r>
          </a:p>
          <a:p>
            <a:r>
              <a:rPr lang="en-US" sz="3600" b="1" dirty="0" smtClean="0">
                <a:solidFill>
                  <a:schemeClr val="bg1"/>
                </a:solidFill>
              </a:rPr>
              <a:t>Audience (Pathos)</a:t>
            </a:r>
          </a:p>
          <a:p>
            <a:r>
              <a:rPr lang="en-US" sz="3600" b="1" dirty="0" smtClean="0">
                <a:solidFill>
                  <a:schemeClr val="bg1"/>
                </a:solidFill>
              </a:rPr>
              <a:t>Message (Logos)</a:t>
            </a:r>
          </a:p>
          <a:p>
            <a:r>
              <a:rPr lang="en-US" sz="3600" b="1" dirty="0" smtClean="0">
                <a:solidFill>
                  <a:schemeClr val="bg1"/>
                </a:solidFill>
              </a:rPr>
              <a:t>Purpose</a:t>
            </a:r>
          </a:p>
          <a:p>
            <a:r>
              <a:rPr lang="en-US" sz="3600" b="1" dirty="0" smtClean="0">
                <a:solidFill>
                  <a:schemeClr val="bg1"/>
                </a:solidFill>
              </a:rPr>
              <a:t>Rhetorical Context</a:t>
            </a:r>
            <a:endParaRPr lang="en-US" sz="3600" b="1" dirty="0">
              <a:solidFill>
                <a:schemeClr val="bg1"/>
              </a:solidFill>
            </a:endParaRPr>
          </a:p>
        </p:txBody>
      </p:sp>
    </p:spTree>
    <p:extLst>
      <p:ext uri="{BB962C8B-B14F-4D97-AF65-F5344CB8AC3E}">
        <p14:creationId xmlns:p14="http://schemas.microsoft.com/office/powerpoint/2010/main" val="3694763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Writer</a:t>
            </a:r>
            <a:endParaRPr lang="en-US" dirty="0"/>
          </a:p>
        </p:txBody>
      </p:sp>
      <p:sp>
        <p:nvSpPr>
          <p:cNvPr id="3" name="Content Placeholder 2"/>
          <p:cNvSpPr>
            <a:spLocks noGrp="1"/>
          </p:cNvSpPr>
          <p:nvPr>
            <p:ph idx="1"/>
          </p:nvPr>
        </p:nvSpPr>
        <p:spPr/>
        <p:txBody>
          <a:bodyPr>
            <a:normAutofit/>
          </a:bodyPr>
          <a:lstStyle/>
          <a:p>
            <a:pPr lvl="0"/>
            <a:r>
              <a:rPr lang="en-US" sz="3600" dirty="0" smtClean="0">
                <a:solidFill>
                  <a:prstClr val="white"/>
                </a:solidFill>
              </a:rPr>
              <a:t>The </a:t>
            </a:r>
            <a:r>
              <a:rPr lang="en-US" sz="3600" dirty="0">
                <a:solidFill>
                  <a:prstClr val="white"/>
                </a:solidFill>
              </a:rPr>
              <a:t>writer must ask the question: “What can I do to build my credibility and make the audience trust my message?” You must address tone, style and deal with counter-arguments.</a:t>
            </a:r>
          </a:p>
        </p:txBody>
      </p:sp>
    </p:spTree>
    <p:extLst>
      <p:ext uri="{BB962C8B-B14F-4D97-AF65-F5344CB8AC3E}">
        <p14:creationId xmlns:p14="http://schemas.microsoft.com/office/powerpoint/2010/main" val="1368110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a:t>
            </a:r>
            <a:endParaRPr lang="en-US" dirty="0"/>
          </a:p>
        </p:txBody>
      </p:sp>
      <p:sp>
        <p:nvSpPr>
          <p:cNvPr id="3" name="Content Placeholder 2"/>
          <p:cNvSpPr>
            <a:spLocks noGrp="1"/>
          </p:cNvSpPr>
          <p:nvPr>
            <p:ph idx="1"/>
          </p:nvPr>
        </p:nvSpPr>
        <p:spPr/>
        <p:txBody>
          <a:bodyPr>
            <a:noAutofit/>
          </a:bodyPr>
          <a:lstStyle/>
          <a:p>
            <a:pPr lvl="0"/>
            <a:r>
              <a:rPr lang="en-US" sz="3200" dirty="0" smtClean="0">
                <a:solidFill>
                  <a:prstClr val="white"/>
                </a:solidFill>
              </a:rPr>
              <a:t>To </a:t>
            </a:r>
            <a:r>
              <a:rPr lang="en-US" sz="3200" dirty="0">
                <a:solidFill>
                  <a:prstClr val="white"/>
                </a:solidFill>
              </a:rPr>
              <a:t>have a message accepted by the audience, the writer should try to appeal to their emotions, which is why the audience is often linked with pathos in the rhetorical triangle. The writer must ask, “What values and beliefs do I appeal to in the audience? How can I engage both the audience’s heart and mind?” The more you know about your audience, the better you will be able to find what appeals to their emotions.</a:t>
            </a:r>
          </a:p>
        </p:txBody>
      </p:sp>
    </p:spTree>
    <p:extLst>
      <p:ext uri="{BB962C8B-B14F-4D97-AF65-F5344CB8AC3E}">
        <p14:creationId xmlns:p14="http://schemas.microsoft.com/office/powerpoint/2010/main" val="1582718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a:t>
            </a:r>
            <a:endParaRPr lang="en-US" dirty="0"/>
          </a:p>
        </p:txBody>
      </p:sp>
      <p:sp>
        <p:nvSpPr>
          <p:cNvPr id="3" name="Content Placeholder 2"/>
          <p:cNvSpPr>
            <a:spLocks noGrp="1"/>
          </p:cNvSpPr>
          <p:nvPr>
            <p:ph idx="1"/>
          </p:nvPr>
        </p:nvSpPr>
        <p:spPr/>
        <p:txBody>
          <a:bodyPr>
            <a:normAutofit lnSpcReduction="10000"/>
          </a:bodyPr>
          <a:lstStyle/>
          <a:p>
            <a:pPr lvl="0"/>
            <a:r>
              <a:rPr lang="en-US" sz="3200" dirty="0" smtClean="0">
                <a:solidFill>
                  <a:prstClr val="white"/>
                </a:solidFill>
              </a:rPr>
              <a:t>In </a:t>
            </a:r>
            <a:r>
              <a:rPr lang="en-US" sz="3200" dirty="0">
                <a:solidFill>
                  <a:prstClr val="white"/>
                </a:solidFill>
              </a:rPr>
              <a:t>the rhetorical triangle, message is often linked to logos, the content of the communication. People sometimes confuse logos with logic. The logical argument is certainly an important component of logic; however; logos involves the entire content of the message. Ask yourself, “What assumptions support the reasoning? What is the evidence?</a:t>
            </a:r>
          </a:p>
          <a:p>
            <a:endParaRPr lang="en-US" dirty="0"/>
          </a:p>
        </p:txBody>
      </p:sp>
    </p:spTree>
    <p:extLst>
      <p:ext uri="{BB962C8B-B14F-4D97-AF65-F5344CB8AC3E}">
        <p14:creationId xmlns:p14="http://schemas.microsoft.com/office/powerpoint/2010/main" val="9890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a:t>
            </a:r>
            <a:endParaRPr lang="en-US" dirty="0"/>
          </a:p>
        </p:txBody>
      </p:sp>
      <p:sp>
        <p:nvSpPr>
          <p:cNvPr id="3" name="Content Placeholder 2"/>
          <p:cNvSpPr>
            <a:spLocks noGrp="1"/>
          </p:cNvSpPr>
          <p:nvPr>
            <p:ph idx="1"/>
          </p:nvPr>
        </p:nvSpPr>
        <p:spPr>
          <a:xfrm>
            <a:off x="245533" y="1989667"/>
            <a:ext cx="11692467" cy="4749800"/>
          </a:xfrm>
        </p:spPr>
        <p:txBody>
          <a:bodyPr/>
          <a:lstStyle/>
          <a:p>
            <a:endParaRPr lang="en-US" dirty="0" smtClean="0"/>
          </a:p>
          <a:p>
            <a:r>
              <a:rPr lang="en-US" b="1" dirty="0" smtClean="0">
                <a:solidFill>
                  <a:schemeClr val="bg1"/>
                </a:solidFill>
              </a:rPr>
              <a:t>If you put too much emphasis on message, you risk forgetting about the </a:t>
            </a:r>
            <a:r>
              <a:rPr lang="en-US" b="1" dirty="0">
                <a:solidFill>
                  <a:schemeClr val="bg1"/>
                </a:solidFill>
              </a:rPr>
              <a:t>a</a:t>
            </a:r>
            <a:r>
              <a:rPr lang="en-US" b="1" dirty="0" smtClean="0">
                <a:solidFill>
                  <a:schemeClr val="bg1"/>
                </a:solidFill>
              </a:rPr>
              <a:t>udience or establishing yourself insufficiently.</a:t>
            </a:r>
          </a:p>
          <a:p>
            <a:endParaRPr lang="en-US" b="1" dirty="0">
              <a:solidFill>
                <a:schemeClr val="bg1"/>
              </a:solidFill>
            </a:endParaRPr>
          </a:p>
          <a:p>
            <a:r>
              <a:rPr lang="en-US" b="1" dirty="0" smtClean="0">
                <a:solidFill>
                  <a:schemeClr val="bg1"/>
                </a:solidFill>
              </a:rPr>
              <a:t>If your emphasis is too much on the emotional appeal to the audience, then the content of your message might suffer, or the audience might not trust you.</a:t>
            </a:r>
          </a:p>
          <a:p>
            <a:endParaRPr lang="en-US" b="1" dirty="0">
              <a:solidFill>
                <a:schemeClr val="bg1"/>
              </a:solidFill>
            </a:endParaRPr>
          </a:p>
          <a:p>
            <a:r>
              <a:rPr lang="en-US" b="1" dirty="0" smtClean="0">
                <a:solidFill>
                  <a:schemeClr val="bg1"/>
                </a:solidFill>
              </a:rPr>
              <a:t>If you focus too much on yourself as the writer, then you might be dismissed as an egotist or a blowhard.</a:t>
            </a:r>
            <a:endParaRPr lang="en-US" b="1" dirty="0">
              <a:solidFill>
                <a:schemeClr val="bg1"/>
              </a:solidFill>
            </a:endParaRPr>
          </a:p>
        </p:txBody>
      </p:sp>
    </p:spTree>
    <p:extLst>
      <p:ext uri="{BB962C8B-B14F-4D97-AF65-F5344CB8AC3E}">
        <p14:creationId xmlns:p14="http://schemas.microsoft.com/office/powerpoint/2010/main" val="226387403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Occasion</a:t>
            </a:r>
            <a:endParaRPr lang="en-US" dirty="0"/>
          </a:p>
        </p:txBody>
      </p:sp>
      <p:sp>
        <p:nvSpPr>
          <p:cNvPr id="3" name="Content Placeholder 2"/>
          <p:cNvSpPr>
            <a:spLocks noGrp="1"/>
          </p:cNvSpPr>
          <p:nvPr>
            <p:ph idx="1"/>
          </p:nvPr>
        </p:nvSpPr>
        <p:spPr>
          <a:xfrm>
            <a:off x="203200" y="1981200"/>
            <a:ext cx="11777133" cy="4673599"/>
          </a:xfrm>
        </p:spPr>
        <p:txBody>
          <a:bodyPr>
            <a:normAutofit/>
          </a:bodyPr>
          <a:lstStyle/>
          <a:p>
            <a:r>
              <a:rPr lang="en-US" sz="3200" dirty="0" smtClean="0"/>
              <a:t>The purpose of your communication is your rhetorical goal.</a:t>
            </a:r>
          </a:p>
          <a:p>
            <a:endParaRPr lang="en-US" sz="3200" dirty="0"/>
          </a:p>
          <a:p>
            <a:r>
              <a:rPr lang="en-US" sz="3200" dirty="0" smtClean="0"/>
              <a:t>Rhetorical Context (Occasion): The background to which a persuasive message is addressed is considered rhetorical context. As the  rhetorical situation changes, so should the response. </a:t>
            </a:r>
            <a:r>
              <a:rPr lang="en-US" sz="3200" dirty="0" err="1" smtClean="0"/>
              <a:t>Aritstotle</a:t>
            </a:r>
            <a:r>
              <a:rPr lang="en-US" sz="3200" dirty="0" smtClean="0"/>
              <a:t> refers to the rhetorical context as those proofs that are inartistic or extrinsic because they are not under the control of the writer and do not emerge from the writer’s creative efforts.</a:t>
            </a:r>
            <a:endParaRPr lang="en-US" sz="3200" dirty="0"/>
          </a:p>
        </p:txBody>
      </p:sp>
    </p:spTree>
    <p:extLst>
      <p:ext uri="{BB962C8B-B14F-4D97-AF65-F5344CB8AC3E}">
        <p14:creationId xmlns:p14="http://schemas.microsoft.com/office/powerpoint/2010/main" val="39726466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201</TotalTime>
  <Words>919</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Modern Rhetoric</vt:lpstr>
      <vt:lpstr>Rhetoric</vt:lpstr>
      <vt:lpstr>PowerPoint Presentation</vt:lpstr>
      <vt:lpstr>The Rhetorical Triangle</vt:lpstr>
      <vt:lpstr>Writer</vt:lpstr>
      <vt:lpstr>Audience</vt:lpstr>
      <vt:lpstr>Message</vt:lpstr>
      <vt:lpstr>Balance</vt:lpstr>
      <vt:lpstr>Purpose and Occasion</vt:lpstr>
      <vt:lpstr>Stephen Toulmin</vt:lpstr>
      <vt:lpstr>Claim</vt:lpstr>
      <vt:lpstr>Reasons</vt:lpstr>
      <vt:lpstr>Warrant </vt:lpstr>
      <vt:lpstr>Toulmin</vt:lpstr>
      <vt:lpstr>Toulmin</vt:lpstr>
      <vt:lpstr>PowerPoint Presentation</vt:lpstr>
      <vt:lpstr>Arrangement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Rhetoric</dc:title>
  <dc:creator>Kidren Bell</dc:creator>
  <cp:lastModifiedBy>Kidren Bell</cp:lastModifiedBy>
  <cp:revision>9</cp:revision>
  <dcterms:created xsi:type="dcterms:W3CDTF">2016-09-23T19:37:32Z</dcterms:created>
  <dcterms:modified xsi:type="dcterms:W3CDTF">2017-10-17T12:44:18Z</dcterms:modified>
</cp:coreProperties>
</file>